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64" r:id="rId5"/>
    <p:sldId id="262" r:id="rId6"/>
    <p:sldId id="263" r:id="rId7"/>
    <p:sldId id="265" r:id="rId8"/>
    <p:sldId id="267" r:id="rId9"/>
    <p:sldId id="268" r:id="rId10"/>
    <p:sldId id="269" r:id="rId11"/>
    <p:sldId id="270" r:id="rId12"/>
    <p:sldId id="272" r:id="rId13"/>
    <p:sldId id="273" r:id="rId14"/>
    <p:sldId id="27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1C4"/>
    <a:srgbClr val="0066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3" autoAdjust="0"/>
    <p:restoredTop sz="94660"/>
  </p:normalViewPr>
  <p:slideViewPr>
    <p:cSldViewPr snapToGrid="0">
      <p:cViewPr varScale="1">
        <p:scale>
          <a:sx n="73" d="100"/>
          <a:sy n="73" d="100"/>
        </p:scale>
        <p:origin x="54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08161-4FCE-4FA0-B6B9-F60177F835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DE20A5-3E58-4BD2-8F1F-8BC32E35A9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4E9FC41-4458-4D68-BBFB-84F9FBB585DF}"/>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5" name="Footer Placeholder 4">
            <a:extLst>
              <a:ext uri="{FF2B5EF4-FFF2-40B4-BE49-F238E27FC236}">
                <a16:creationId xmlns:a16="http://schemas.microsoft.com/office/drawing/2014/main" id="{DA37D6DD-F7FD-47A5-8DC2-4DA6D31E60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4C5816-F1B5-42B6-861F-D597317B9882}"/>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703056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1B520-1088-4673-92FB-5678FB5720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FB79CE-4E46-4964-82D5-2EDBA9FFE8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D1DB38-0F5C-4B52-B16D-62356736AD91}"/>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5" name="Footer Placeholder 4">
            <a:extLst>
              <a:ext uri="{FF2B5EF4-FFF2-40B4-BE49-F238E27FC236}">
                <a16:creationId xmlns:a16="http://schemas.microsoft.com/office/drawing/2014/main" id="{35DF9EC4-84F5-4E1A-9DD6-BAFCCE7304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6D7091-D633-4165-9ED6-38DB906A000E}"/>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3111839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4A3E6-934D-4E61-9695-8AC9ABAE932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A3971F2-21DD-4C5A-945F-67A869E2D4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ED79E0-3972-4725-B0B3-3E05D55C23FF}"/>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5" name="Footer Placeholder 4">
            <a:extLst>
              <a:ext uri="{FF2B5EF4-FFF2-40B4-BE49-F238E27FC236}">
                <a16:creationId xmlns:a16="http://schemas.microsoft.com/office/drawing/2014/main" id="{4DD0922A-0D3E-45CF-9261-429BFFC010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B05FA3-52E7-4C03-8941-081DEB88E425}"/>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873943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ADF6A-37AB-4741-AEC5-533FD21A84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646195-882E-4B66-B2B0-AC0BB67AF1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1BD992-8C83-4644-88CE-5182E55023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0427DB-9AE3-442F-80F7-490CBF0F552D}"/>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6" name="Footer Placeholder 5">
            <a:extLst>
              <a:ext uri="{FF2B5EF4-FFF2-40B4-BE49-F238E27FC236}">
                <a16:creationId xmlns:a16="http://schemas.microsoft.com/office/drawing/2014/main" id="{37C0D8E3-3D73-4257-8DA5-37D6C238C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F23CDB-133B-406B-915D-C306ADAA5C14}"/>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3668565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C1ACC-9BDA-4694-9A85-8B2206AC50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50026F-3F19-450E-B2F2-7FFF2DCD86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D2CD08-D00A-4C89-80E2-C15D081610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68A48C-93FA-4298-BFF1-C0BEC02E5C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52DBB4-4055-4DD8-9FC3-F9A0864C3E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2BD74A-F572-4EDC-8C7F-7B9B9796F43B}"/>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8" name="Footer Placeholder 7">
            <a:extLst>
              <a:ext uri="{FF2B5EF4-FFF2-40B4-BE49-F238E27FC236}">
                <a16:creationId xmlns:a16="http://schemas.microsoft.com/office/drawing/2014/main" id="{129DEE8E-A91A-4FB4-A6F6-F0E8B465841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89ACFA-D6ED-4201-A82C-ABF11E25C161}"/>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4037831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D77C8-ACA7-4BCE-951C-5458913885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0DA90D-D195-455F-B310-A7035307C0EE}"/>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4" name="Footer Placeholder 3">
            <a:extLst>
              <a:ext uri="{FF2B5EF4-FFF2-40B4-BE49-F238E27FC236}">
                <a16:creationId xmlns:a16="http://schemas.microsoft.com/office/drawing/2014/main" id="{03E0123B-C997-4017-B169-5D909F3D09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10D491-3402-461A-8070-B533E3E88881}"/>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3595279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13FEDE-BBBD-4B7A-986C-3FCC510BABCB}"/>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3" name="Footer Placeholder 2">
            <a:extLst>
              <a:ext uri="{FF2B5EF4-FFF2-40B4-BE49-F238E27FC236}">
                <a16:creationId xmlns:a16="http://schemas.microsoft.com/office/drawing/2014/main" id="{198E55F1-5CB6-4BF0-8AF9-B2081A7E14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1BF728-C0EB-44D2-9ED0-3D3D9BC8111B}"/>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1290194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E95E-154E-4141-BD59-29A0FF5BB5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4D7D503-EBBB-4E4C-98B2-AB2CD68E79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D9663F-70F2-4F13-BABA-970290F2A8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3C9F8F-227B-4CD8-B163-E972D9542187}"/>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6" name="Footer Placeholder 5">
            <a:extLst>
              <a:ext uri="{FF2B5EF4-FFF2-40B4-BE49-F238E27FC236}">
                <a16:creationId xmlns:a16="http://schemas.microsoft.com/office/drawing/2014/main" id="{1AFB0136-E800-402E-8900-0D740239B9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C0035D-B285-46E2-A3A3-FC8AABDA0C96}"/>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693385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4C158-F9CD-4225-9455-484EFCD3A3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6498316-9175-4936-94FF-3F75D0B02F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0051ED4-3135-446D-8F90-D38DEAFBFE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CA603B-980C-481C-9CA8-5ABC4D615AA1}"/>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6" name="Footer Placeholder 5">
            <a:extLst>
              <a:ext uri="{FF2B5EF4-FFF2-40B4-BE49-F238E27FC236}">
                <a16:creationId xmlns:a16="http://schemas.microsoft.com/office/drawing/2014/main" id="{DC951A07-3746-43BF-989E-B49089B9A3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312A67-DFAF-4480-9B56-2B496100D049}"/>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2942132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68DAE-1B4A-4FB3-8DAC-ED2C8BF8ECE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DA44D0D-7AF8-402E-89A7-B85ADC6F26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414134-4FC4-4A83-9DA8-697782183A5B}"/>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5" name="Footer Placeholder 4">
            <a:extLst>
              <a:ext uri="{FF2B5EF4-FFF2-40B4-BE49-F238E27FC236}">
                <a16:creationId xmlns:a16="http://schemas.microsoft.com/office/drawing/2014/main" id="{0D758290-6CF4-41DB-AAC6-038AFC43D8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B5AEE3-F3A5-4CBB-A267-531AC514D696}"/>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2560604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EC443F-F76B-4628-A9FD-76B9F860CFB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987CAA-E0E9-4CB6-9A74-44899E14A6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53B917-1505-4010-A8C5-0090E363A5C1}"/>
              </a:ext>
            </a:extLst>
          </p:cNvPr>
          <p:cNvSpPr>
            <a:spLocks noGrp="1"/>
          </p:cNvSpPr>
          <p:nvPr>
            <p:ph type="dt" sz="half" idx="10"/>
          </p:nvPr>
        </p:nvSpPr>
        <p:spPr/>
        <p:txBody>
          <a:bodyPr/>
          <a:lstStyle/>
          <a:p>
            <a:fld id="{BE481088-4E88-4343-9A1B-EF0773680DF9}" type="datetimeFigureOut">
              <a:rPr lang="en-US" smtClean="0"/>
              <a:t>4/15/2020</a:t>
            </a:fld>
            <a:endParaRPr lang="en-US"/>
          </a:p>
        </p:txBody>
      </p:sp>
      <p:sp>
        <p:nvSpPr>
          <p:cNvPr id="5" name="Footer Placeholder 4">
            <a:extLst>
              <a:ext uri="{FF2B5EF4-FFF2-40B4-BE49-F238E27FC236}">
                <a16:creationId xmlns:a16="http://schemas.microsoft.com/office/drawing/2014/main" id="{59B22376-C20F-4936-8880-8D954D30F1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FFC349-024B-4F7E-BEB0-30E7D993ED88}"/>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2104195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2B3BFD-56C0-4A95-B72C-EDF9D2E6F1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07675A4-6263-4048-B1AD-C5CF6470C6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9BE586-33DB-46CF-AC1B-74B95BDD79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481088-4E88-4343-9A1B-EF0773680DF9}" type="datetimeFigureOut">
              <a:rPr lang="en-US" smtClean="0"/>
              <a:t>4/15/2020</a:t>
            </a:fld>
            <a:endParaRPr lang="en-US"/>
          </a:p>
        </p:txBody>
      </p:sp>
      <p:sp>
        <p:nvSpPr>
          <p:cNvPr id="5" name="Footer Placeholder 4">
            <a:extLst>
              <a:ext uri="{FF2B5EF4-FFF2-40B4-BE49-F238E27FC236}">
                <a16:creationId xmlns:a16="http://schemas.microsoft.com/office/drawing/2014/main" id="{C921691A-00A6-4115-829F-0BA325596B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03E1825-3C4C-4E2E-BA22-DA55BD67D4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F383CF-A90B-429F-B880-E8E84DFE1CB0}" type="slidenum">
              <a:rPr lang="en-US" smtClean="0"/>
              <a:t>‹#›</a:t>
            </a:fld>
            <a:endParaRPr lang="en-US"/>
          </a:p>
        </p:txBody>
      </p:sp>
    </p:spTree>
    <p:extLst>
      <p:ext uri="{BB962C8B-B14F-4D97-AF65-F5344CB8AC3E}">
        <p14:creationId xmlns:p14="http://schemas.microsoft.com/office/powerpoint/2010/main" val="28930541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9133521" y="70729"/>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8134014" y="1952942"/>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rot="16200000">
            <a:off x="9392603" y="2854661"/>
            <a:ext cx="2850776" cy="2817158"/>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rot="16200000">
            <a:off x="7030813" y="3220700"/>
            <a:ext cx="5409211" cy="1757548"/>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975B58B7-ADFD-488A-8417-83C56FFA58F1}"/>
              </a:ext>
            </a:extLst>
          </p:cNvPr>
          <p:cNvSpPr/>
          <p:nvPr/>
        </p:nvSpPr>
        <p:spPr>
          <a:xfrm>
            <a:off x="2558935" y="2347648"/>
            <a:ext cx="5409211" cy="1757548"/>
          </a:xfrm>
          <a:prstGeom prst="roundRect">
            <a:avLst/>
          </a:prstGeom>
          <a:solidFill>
            <a:srgbClr val="00668A">
              <a:alpha val="49804"/>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2818017" y="2928709"/>
            <a:ext cx="5315380" cy="595427"/>
          </a:xfrm>
        </p:spPr>
        <p:txBody>
          <a:bodyPr>
            <a:normAutofit fontScale="90000"/>
          </a:bodyPr>
          <a:lstStyle/>
          <a:p>
            <a:r>
              <a:rPr lang="en-US" b="1" dirty="0">
                <a:latin typeface="Angsana New" panose="02020603050405020304" pitchFamily="18" charset="-34"/>
                <a:cs typeface="Angsana New" panose="02020603050405020304" pitchFamily="18" charset="-34"/>
              </a:rPr>
              <a:t>Art Deco</a:t>
            </a:r>
            <a:endParaRPr lang="en-US" dirty="0">
              <a:latin typeface="Angsana New" panose="02020603050405020304" pitchFamily="18" charset="-34"/>
              <a:cs typeface="Angsana New" panose="02020603050405020304" pitchFamily="18" charset="-34"/>
            </a:endParaRPr>
          </a:p>
        </p:txBody>
      </p:sp>
    </p:spTree>
    <p:extLst>
      <p:ext uri="{BB962C8B-B14F-4D97-AF65-F5344CB8AC3E}">
        <p14:creationId xmlns:p14="http://schemas.microsoft.com/office/powerpoint/2010/main" val="2829748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7948595" y="133062"/>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9257165" y="1937874"/>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a:off x="9910212" y="803303"/>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a:off x="3192432" y="464419"/>
            <a:ext cx="5409210" cy="1374100"/>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975B58B7-ADFD-488A-8417-83C56FFA58F1}"/>
              </a:ext>
            </a:extLst>
          </p:cNvPr>
          <p:cNvSpPr/>
          <p:nvPr/>
        </p:nvSpPr>
        <p:spPr>
          <a:xfrm>
            <a:off x="3192431" y="1921065"/>
            <a:ext cx="5409211" cy="4496295"/>
          </a:xfrm>
          <a:prstGeom prst="roundRect">
            <a:avLst/>
          </a:prstGeom>
          <a:solidFill>
            <a:srgbClr val="00668A">
              <a:alpha val="49804"/>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3084617" y="30703"/>
            <a:ext cx="5315380" cy="1545200"/>
          </a:xfrm>
        </p:spPr>
        <p:txBody>
          <a:bodyPr>
            <a:normAutofit/>
          </a:bodyPr>
          <a:lstStyle/>
          <a:p>
            <a:r>
              <a:rPr lang="en-US" sz="4400" b="1" dirty="0">
                <a:latin typeface="Angsana New" panose="02020603050405020304" pitchFamily="18" charset="-34"/>
                <a:cs typeface="Angsana New" panose="02020603050405020304" pitchFamily="18" charset="-34"/>
              </a:rPr>
              <a:t>INTRODUCING ART DECO</a:t>
            </a:r>
          </a:p>
        </p:txBody>
      </p:sp>
      <p:sp>
        <p:nvSpPr>
          <p:cNvPr id="3" name="Subtitle 2">
            <a:extLst>
              <a:ext uri="{FF2B5EF4-FFF2-40B4-BE49-F238E27FC236}">
                <a16:creationId xmlns:a16="http://schemas.microsoft.com/office/drawing/2014/main" id="{CD446CD5-B7CC-4006-93DA-27090B3A4056}"/>
              </a:ext>
            </a:extLst>
          </p:cNvPr>
          <p:cNvSpPr>
            <a:spLocks noGrp="1"/>
          </p:cNvSpPr>
          <p:nvPr>
            <p:ph type="subTitle" idx="1"/>
          </p:nvPr>
        </p:nvSpPr>
        <p:spPr>
          <a:xfrm>
            <a:off x="4085216" y="2086158"/>
            <a:ext cx="3297454" cy="4200349"/>
          </a:xfrm>
        </p:spPr>
        <p:txBody>
          <a:bodyPr>
            <a:noAutofit/>
          </a:bodyPr>
          <a:lstStyle/>
          <a:p>
            <a:r>
              <a:rPr lang="en-US" dirty="0">
                <a:latin typeface="Times New Roman" panose="02020603050405020304" pitchFamily="18" charset="0"/>
                <a:cs typeface="Times New Roman" panose="02020603050405020304" pitchFamily="18" charset="0"/>
              </a:rPr>
              <a:t>Art Deco is a visual art style, design and architecture that first appeared to the world in Paris, France before World War 1. The name arts Deco was taken due to the International Exhibition of Modern Decorative and Industrial Arts. The exposition took place in 1925.</a:t>
            </a:r>
          </a:p>
        </p:txBody>
      </p:sp>
      <p:sp>
        <p:nvSpPr>
          <p:cNvPr id="9" name="Flowchart: Delay 8">
            <a:extLst>
              <a:ext uri="{FF2B5EF4-FFF2-40B4-BE49-F238E27FC236}">
                <a16:creationId xmlns:a16="http://schemas.microsoft.com/office/drawing/2014/main" id="{C5CA0E1A-770F-4091-A5EB-1C0714A41C82}"/>
              </a:ext>
            </a:extLst>
          </p:cNvPr>
          <p:cNvSpPr/>
          <p:nvPr/>
        </p:nvSpPr>
        <p:spPr>
          <a:xfrm rot="16200000">
            <a:off x="-16809" y="2102968"/>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0" name="Flowchart: Delay 9">
            <a:extLst>
              <a:ext uri="{FF2B5EF4-FFF2-40B4-BE49-F238E27FC236}">
                <a16:creationId xmlns:a16="http://schemas.microsoft.com/office/drawing/2014/main" id="{B9086760-DD85-45AF-B721-30A6821C5BD0}"/>
              </a:ext>
            </a:extLst>
          </p:cNvPr>
          <p:cNvSpPr/>
          <p:nvPr/>
        </p:nvSpPr>
        <p:spPr>
          <a:xfrm rot="5400000">
            <a:off x="496034" y="4024033"/>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1" name="Flowchart: Delay 10">
            <a:extLst>
              <a:ext uri="{FF2B5EF4-FFF2-40B4-BE49-F238E27FC236}">
                <a16:creationId xmlns:a16="http://schemas.microsoft.com/office/drawing/2014/main" id="{DC2ADBD6-B3BA-40EE-9878-2C590C8CE71A}"/>
              </a:ext>
            </a:extLst>
          </p:cNvPr>
          <p:cNvSpPr/>
          <p:nvPr/>
        </p:nvSpPr>
        <p:spPr>
          <a:xfrm>
            <a:off x="282263" y="1357030"/>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9625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3845670" y="1041474"/>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9227477" y="4024033"/>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a:off x="10316745" y="1490353"/>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a:off x="3147582" y="116253"/>
            <a:ext cx="5409211" cy="1374100"/>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3257543" y="505589"/>
            <a:ext cx="5315380" cy="595427"/>
          </a:xfrm>
        </p:spPr>
        <p:txBody>
          <a:bodyPr>
            <a:normAutofit fontScale="90000"/>
          </a:bodyPr>
          <a:lstStyle/>
          <a:p>
            <a:r>
              <a:rPr lang="en-US" b="1" dirty="0">
                <a:latin typeface="Angsana New" panose="02020603050405020304" pitchFamily="18" charset="-34"/>
                <a:cs typeface="Angsana New" panose="02020603050405020304" pitchFamily="18" charset="-34"/>
              </a:rPr>
              <a:t>Art Deco</a:t>
            </a:r>
            <a:endParaRPr lang="en-US" dirty="0">
              <a:latin typeface="Angsana New" panose="02020603050405020304" pitchFamily="18" charset="-34"/>
              <a:cs typeface="Angsana New" panose="02020603050405020304" pitchFamily="18" charset="-34"/>
            </a:endParaRPr>
          </a:p>
        </p:txBody>
      </p:sp>
      <p:sp>
        <p:nvSpPr>
          <p:cNvPr id="15" name="Subtitle 14">
            <a:extLst>
              <a:ext uri="{FF2B5EF4-FFF2-40B4-BE49-F238E27FC236}">
                <a16:creationId xmlns:a16="http://schemas.microsoft.com/office/drawing/2014/main" id="{7E3A34C9-90A9-4B91-AE29-39704CF5B2D3}"/>
              </a:ext>
            </a:extLst>
          </p:cNvPr>
          <p:cNvSpPr>
            <a:spLocks noGrp="1"/>
          </p:cNvSpPr>
          <p:nvPr>
            <p:ph type="subTitle" idx="1"/>
          </p:nvPr>
        </p:nvSpPr>
        <p:spPr>
          <a:xfrm>
            <a:off x="581927" y="1653710"/>
            <a:ext cx="2780092" cy="4084505"/>
          </a:xfrm>
        </p:spPr>
        <p:txBody>
          <a:bodyPr>
            <a:noAutofit/>
          </a:bodyPr>
          <a:lstStyle/>
          <a:p>
            <a:r>
              <a:rPr lang="en-US" dirty="0">
                <a:latin typeface="Times New Roman" panose="02020603050405020304" pitchFamily="18" charset="0"/>
                <a:cs typeface="Times New Roman" panose="02020603050405020304" pitchFamily="18" charset="0"/>
              </a:rPr>
              <a:t>The exposition was a World’s Fair-Styled spectacle and it lasted for about six months. </a:t>
            </a:r>
          </a:p>
          <a:p>
            <a:r>
              <a:rPr lang="en-US" dirty="0">
                <a:latin typeface="Times New Roman" panose="02020603050405020304" pitchFamily="18" charset="0"/>
                <a:cs typeface="Times New Roman" panose="02020603050405020304" pitchFamily="18" charset="0"/>
              </a:rPr>
              <a:t>It covered around 57 acres of land in Paris. </a:t>
            </a:r>
          </a:p>
          <a:p>
            <a:r>
              <a:rPr lang="en-US" dirty="0">
                <a:latin typeface="Times New Roman" panose="02020603050405020304" pitchFamily="18" charset="0"/>
                <a:cs typeface="Times New Roman" panose="02020603050405020304" pitchFamily="18" charset="0"/>
              </a:rPr>
              <a:t>A popular show based on the exposition toured the United States the following year.</a:t>
            </a:r>
          </a:p>
        </p:txBody>
      </p:sp>
      <p:pic>
        <p:nvPicPr>
          <p:cNvPr id="13" name="Picture 12">
            <a:extLst>
              <a:ext uri="{FF2B5EF4-FFF2-40B4-BE49-F238E27FC236}">
                <a16:creationId xmlns:a16="http://schemas.microsoft.com/office/drawing/2014/main" id="{8525C1BE-6929-408F-A3D7-477A8FAE7A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9857" y="1653710"/>
            <a:ext cx="6120130" cy="4443461"/>
          </a:xfrm>
          <a:prstGeom prst="rect">
            <a:avLst/>
          </a:prstGeom>
        </p:spPr>
      </p:pic>
      <p:sp>
        <p:nvSpPr>
          <p:cNvPr id="17" name="Rectangle: Rounded Corners 16">
            <a:extLst>
              <a:ext uri="{FF2B5EF4-FFF2-40B4-BE49-F238E27FC236}">
                <a16:creationId xmlns:a16="http://schemas.microsoft.com/office/drawing/2014/main" id="{0CB1C4A8-942E-4CAA-BBF5-94AFAB87402B}"/>
              </a:ext>
            </a:extLst>
          </p:cNvPr>
          <p:cNvSpPr/>
          <p:nvPr/>
        </p:nvSpPr>
        <p:spPr>
          <a:xfrm>
            <a:off x="333486" y="1371519"/>
            <a:ext cx="3171544" cy="5271410"/>
          </a:xfrm>
          <a:prstGeom prst="roundRect">
            <a:avLst/>
          </a:prstGeom>
          <a:solidFill>
            <a:schemeClr val="bg2">
              <a:lumMod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4B04C65B-D19B-4C0A-8429-51C66806586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001829" y="3288214"/>
            <a:ext cx="188342" cy="281571"/>
          </a:xfrm>
          <a:prstGeom prst="rect">
            <a:avLst/>
          </a:prstGeom>
        </p:spPr>
      </p:pic>
    </p:spTree>
    <p:extLst>
      <p:ext uri="{BB962C8B-B14F-4D97-AF65-F5344CB8AC3E}">
        <p14:creationId xmlns:p14="http://schemas.microsoft.com/office/powerpoint/2010/main" val="1914110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3845670" y="1041474"/>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9227477" y="4024033"/>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a:off x="10316745" y="1490353"/>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a:off x="3163712" y="83231"/>
            <a:ext cx="5409211" cy="1374100"/>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3257543" y="505589"/>
            <a:ext cx="5315380" cy="595427"/>
          </a:xfrm>
        </p:spPr>
        <p:txBody>
          <a:bodyPr>
            <a:normAutofit fontScale="90000"/>
          </a:bodyPr>
          <a:lstStyle/>
          <a:p>
            <a:r>
              <a:rPr lang="en-US" b="1" dirty="0">
                <a:latin typeface="Angsana New" panose="02020603050405020304" pitchFamily="18" charset="-34"/>
                <a:cs typeface="Angsana New" panose="02020603050405020304" pitchFamily="18" charset="-34"/>
              </a:rPr>
              <a:t>Chrysler Building</a:t>
            </a:r>
            <a:endParaRPr lang="en-US" dirty="0">
              <a:latin typeface="Angsana New" panose="02020603050405020304" pitchFamily="18" charset="-34"/>
              <a:cs typeface="Angsana New" panose="02020603050405020304" pitchFamily="18" charset="-34"/>
            </a:endParaRPr>
          </a:p>
        </p:txBody>
      </p:sp>
      <p:sp>
        <p:nvSpPr>
          <p:cNvPr id="16" name="Rectangle 6">
            <a:extLst>
              <a:ext uri="{FF2B5EF4-FFF2-40B4-BE49-F238E27FC236}">
                <a16:creationId xmlns:a16="http://schemas.microsoft.com/office/drawing/2014/main" id="{21BB0662-F94B-42F9-9297-76923E72C9CB}"/>
              </a:ext>
            </a:extLst>
          </p:cNvPr>
          <p:cNvSpPr>
            <a:spLocks noGrp="1" noChangeArrowheads="1"/>
          </p:cNvSpPr>
          <p:nvPr>
            <p:ph type="subTitle" idx="1"/>
          </p:nvPr>
        </p:nvSpPr>
        <p:spPr bwMode="auto">
          <a:xfrm>
            <a:off x="501148" y="1024664"/>
            <a:ext cx="2738953"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l" eaLnBrk="0" fontAlgn="base" hangingPunct="0">
              <a:lnSpc>
                <a:spcPct val="100000"/>
              </a:lnSpc>
              <a:spcBef>
                <a:spcPct val="0"/>
              </a:spcBef>
              <a:spcAft>
                <a:spcPct val="0"/>
              </a:spcAft>
            </a:pPr>
            <a:r>
              <a:rPr lang="en-US" altLang="en-US" dirty="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Chrysler</a:t>
            </a:r>
            <a:r>
              <a:rPr lang="en-US" altLang="en-US" dirty="0">
                <a:latin typeface="Times New Roman" panose="02020603050405020304" pitchFamily="18" charset="0"/>
                <a:cs typeface="Times New Roman" panose="02020603050405020304" pitchFamily="18" charset="0"/>
              </a:rPr>
              <a:t> building was chosen because it is the first Mega-Height building taking the title of World's Tallest Building for 11 months before Empire state the building surpassed it in 1931. It is still the world’s tallest building of brick with a frame steelwork.</a:t>
            </a: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7" name="Rectangle: Rounded Corners 16">
            <a:extLst>
              <a:ext uri="{FF2B5EF4-FFF2-40B4-BE49-F238E27FC236}">
                <a16:creationId xmlns:a16="http://schemas.microsoft.com/office/drawing/2014/main" id="{0CB1C4A8-942E-4CAA-BBF5-94AFAB87402B}"/>
              </a:ext>
            </a:extLst>
          </p:cNvPr>
          <p:cNvSpPr/>
          <p:nvPr/>
        </p:nvSpPr>
        <p:spPr>
          <a:xfrm>
            <a:off x="71022" y="982277"/>
            <a:ext cx="3446798" cy="5717083"/>
          </a:xfrm>
          <a:prstGeom prst="roundRect">
            <a:avLst/>
          </a:prstGeom>
          <a:solidFill>
            <a:schemeClr val="bg2">
              <a:lumMod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20FF8289-55C7-4B0F-BD2D-59C81A50BD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6677" y="1695675"/>
            <a:ext cx="4523076" cy="4523076"/>
          </a:xfrm>
          <a:prstGeom prst="rect">
            <a:avLst/>
          </a:prstGeom>
        </p:spPr>
      </p:pic>
      <p:pic>
        <p:nvPicPr>
          <p:cNvPr id="8" name="Picture 7">
            <a:extLst>
              <a:ext uri="{FF2B5EF4-FFF2-40B4-BE49-F238E27FC236}">
                <a16:creationId xmlns:a16="http://schemas.microsoft.com/office/drawing/2014/main" id="{FEC6FE7E-43C5-4DA6-B66F-1F111DB2D4D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001829" y="3288214"/>
            <a:ext cx="188342" cy="281571"/>
          </a:xfrm>
          <a:prstGeom prst="rect">
            <a:avLst/>
          </a:prstGeom>
        </p:spPr>
      </p:pic>
    </p:spTree>
    <p:extLst>
      <p:ext uri="{BB962C8B-B14F-4D97-AF65-F5344CB8AC3E}">
        <p14:creationId xmlns:p14="http://schemas.microsoft.com/office/powerpoint/2010/main" val="3643298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3845670" y="1041474"/>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9227477" y="4024033"/>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a:off x="10316745" y="1423804"/>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a:off x="3139199" y="49704"/>
            <a:ext cx="5409211" cy="1374100"/>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3257543" y="505589"/>
            <a:ext cx="5315380" cy="595427"/>
          </a:xfrm>
        </p:spPr>
        <p:txBody>
          <a:bodyPr>
            <a:normAutofit fontScale="90000"/>
          </a:bodyPr>
          <a:lstStyle/>
          <a:p>
            <a:r>
              <a:rPr lang="en-US" b="1" dirty="0">
                <a:latin typeface="Angsana New" panose="02020603050405020304" pitchFamily="18" charset="-34"/>
                <a:cs typeface="Angsana New" panose="02020603050405020304" pitchFamily="18" charset="-34"/>
              </a:rPr>
              <a:t>Chrysler Building</a:t>
            </a:r>
            <a:endParaRPr lang="en-US" dirty="0">
              <a:latin typeface="Angsana New" panose="02020603050405020304" pitchFamily="18" charset="-34"/>
              <a:cs typeface="Angsana New" panose="02020603050405020304" pitchFamily="18" charset="-34"/>
            </a:endParaRPr>
          </a:p>
        </p:txBody>
      </p:sp>
      <p:sp>
        <p:nvSpPr>
          <p:cNvPr id="15" name="Subtitle 14">
            <a:extLst>
              <a:ext uri="{FF2B5EF4-FFF2-40B4-BE49-F238E27FC236}">
                <a16:creationId xmlns:a16="http://schemas.microsoft.com/office/drawing/2014/main" id="{7E3A34C9-90A9-4B91-AE29-39704CF5B2D3}"/>
              </a:ext>
            </a:extLst>
          </p:cNvPr>
          <p:cNvSpPr>
            <a:spLocks noGrp="1"/>
          </p:cNvSpPr>
          <p:nvPr>
            <p:ph type="subTitle" idx="1"/>
          </p:nvPr>
        </p:nvSpPr>
        <p:spPr>
          <a:xfrm>
            <a:off x="477451" y="1423804"/>
            <a:ext cx="2780092" cy="4194460"/>
          </a:xfrm>
        </p:spPr>
        <p:txBody>
          <a:bodyPr>
            <a:noAutofit/>
          </a:bodyPr>
          <a:lstStyle/>
          <a:p>
            <a:r>
              <a:rPr lang="en-US" sz="2000" dirty="0">
                <a:latin typeface="Times New Roman" panose="02020603050405020304" pitchFamily="18" charset="0"/>
                <a:cs typeface="Times New Roman" panose="02020603050405020304" pitchFamily="18" charset="0"/>
              </a:rPr>
              <a:t>The building earned the Tallest tower title when it raised its tapered tower 125 feet in just 90 minutes secretly. It has enjoyed commercial success due to being located next to the Grand Central Station. In 2009, the Chrysler Building was renovated and awarded LEED Gold certification for existing large buildings.</a:t>
            </a:r>
            <a:endParaRPr lang="en-US" sz="2000" dirty="0">
              <a:effectLst/>
              <a:latin typeface="Times New Roman" panose="02020603050405020304" pitchFamily="18" charset="0"/>
              <a:cs typeface="Times New Roman" panose="02020603050405020304" pitchFamily="18" charset="0"/>
            </a:endParaRPr>
          </a:p>
        </p:txBody>
      </p:sp>
      <p:sp>
        <p:nvSpPr>
          <p:cNvPr id="17" name="Rectangle: Rounded Corners 16">
            <a:extLst>
              <a:ext uri="{FF2B5EF4-FFF2-40B4-BE49-F238E27FC236}">
                <a16:creationId xmlns:a16="http://schemas.microsoft.com/office/drawing/2014/main" id="{0CB1C4A8-942E-4CAA-BBF5-94AFAB87402B}"/>
              </a:ext>
            </a:extLst>
          </p:cNvPr>
          <p:cNvSpPr/>
          <p:nvPr/>
        </p:nvSpPr>
        <p:spPr>
          <a:xfrm>
            <a:off x="281725" y="918604"/>
            <a:ext cx="3171544" cy="5271410"/>
          </a:xfrm>
          <a:prstGeom prst="roundRect">
            <a:avLst/>
          </a:prstGeom>
          <a:solidFill>
            <a:schemeClr val="bg2">
              <a:lumMod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FAD18C4-3B9A-4437-9576-A4712AEAF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0287" y="1695675"/>
            <a:ext cx="3076506" cy="4610148"/>
          </a:xfrm>
          <a:prstGeom prst="rect">
            <a:avLst/>
          </a:prstGeom>
        </p:spPr>
      </p:pic>
      <p:pic>
        <p:nvPicPr>
          <p:cNvPr id="10" name="Picture 9">
            <a:extLst>
              <a:ext uri="{FF2B5EF4-FFF2-40B4-BE49-F238E27FC236}">
                <a16:creationId xmlns:a16="http://schemas.microsoft.com/office/drawing/2014/main" id="{0F848440-7024-4977-AC6D-041BCD9BFA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4666" y="1695676"/>
            <a:ext cx="3376934" cy="4610148"/>
          </a:xfrm>
          <a:prstGeom prst="rect">
            <a:avLst/>
          </a:prstGeom>
        </p:spPr>
      </p:pic>
    </p:spTree>
    <p:extLst>
      <p:ext uri="{BB962C8B-B14F-4D97-AF65-F5344CB8AC3E}">
        <p14:creationId xmlns:p14="http://schemas.microsoft.com/office/powerpoint/2010/main" val="4146227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3845670" y="1041474"/>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9227477" y="4024033"/>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a:off x="10316745" y="1423804"/>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a:off x="3147582" y="116253"/>
            <a:ext cx="5409211" cy="1374100"/>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1802044" y="622324"/>
            <a:ext cx="8100285" cy="595427"/>
          </a:xfrm>
        </p:spPr>
        <p:txBody>
          <a:bodyPr>
            <a:noAutofit/>
          </a:bodyPr>
          <a:lstStyle/>
          <a:p>
            <a:r>
              <a:rPr lang="en-US" sz="5400" b="1" dirty="0">
                <a:latin typeface="Angsana New" panose="02020603050405020304" pitchFamily="18" charset="-34"/>
                <a:cs typeface="Angsana New" panose="02020603050405020304" pitchFamily="18" charset="-34"/>
              </a:rPr>
              <a:t>Eastern Columbia</a:t>
            </a:r>
            <a:endParaRPr lang="en-US" sz="5400" dirty="0">
              <a:latin typeface="Angsana New" panose="02020603050405020304" pitchFamily="18" charset="-34"/>
              <a:cs typeface="Angsana New" panose="02020603050405020304" pitchFamily="18" charset="-34"/>
            </a:endParaRPr>
          </a:p>
        </p:txBody>
      </p:sp>
      <p:sp>
        <p:nvSpPr>
          <p:cNvPr id="15" name="Subtitle 14">
            <a:extLst>
              <a:ext uri="{FF2B5EF4-FFF2-40B4-BE49-F238E27FC236}">
                <a16:creationId xmlns:a16="http://schemas.microsoft.com/office/drawing/2014/main" id="{7E3A34C9-90A9-4B91-AE29-39704CF5B2D3}"/>
              </a:ext>
            </a:extLst>
          </p:cNvPr>
          <p:cNvSpPr>
            <a:spLocks noGrp="1"/>
          </p:cNvSpPr>
          <p:nvPr>
            <p:ph type="subTitle" idx="1"/>
          </p:nvPr>
        </p:nvSpPr>
        <p:spPr>
          <a:xfrm>
            <a:off x="614179" y="2094790"/>
            <a:ext cx="2780092" cy="4425673"/>
          </a:xfrm>
        </p:spPr>
        <p:txBody>
          <a:bodyPr>
            <a:noAutofit/>
          </a:bodyPr>
          <a:lstStyle/>
          <a:p>
            <a:r>
              <a:rPr lang="en-US" sz="2000" dirty="0">
                <a:latin typeface="Times New Roman" panose="02020603050405020304" pitchFamily="18" charset="0"/>
                <a:cs typeface="Times New Roman" panose="02020603050405020304" pitchFamily="18" charset="0"/>
              </a:rPr>
              <a:t>It is Located on the Bund, the Cathay Hotel building, Now known as the Fairmont Peace Hotel, it’s one of Shanghai’s Art Deco gems.</a:t>
            </a:r>
          </a:p>
          <a:p>
            <a:r>
              <a:rPr lang="en-US" sz="2000" dirty="0">
                <a:latin typeface="Times New Roman" panose="02020603050405020304" pitchFamily="18" charset="0"/>
                <a:cs typeface="Times New Roman" panose="02020603050405020304" pitchFamily="18" charset="0"/>
              </a:rPr>
              <a:t> The building was commissioned by Real-Estate tycoon Sir Victor Sassoon and completed in 1929.</a:t>
            </a:r>
            <a:endParaRPr lang="en-US" sz="2000" dirty="0">
              <a:effectLst/>
              <a:latin typeface="Times New Roman" panose="02020603050405020304" pitchFamily="18" charset="0"/>
              <a:cs typeface="Times New Roman" panose="02020603050405020304" pitchFamily="18" charset="0"/>
            </a:endParaRPr>
          </a:p>
        </p:txBody>
      </p:sp>
      <p:sp>
        <p:nvSpPr>
          <p:cNvPr id="17" name="Rectangle: Rounded Corners 16">
            <a:extLst>
              <a:ext uri="{FF2B5EF4-FFF2-40B4-BE49-F238E27FC236}">
                <a16:creationId xmlns:a16="http://schemas.microsoft.com/office/drawing/2014/main" id="{0CB1C4A8-942E-4CAA-BBF5-94AFAB87402B}"/>
              </a:ext>
            </a:extLst>
          </p:cNvPr>
          <p:cNvSpPr/>
          <p:nvPr/>
        </p:nvSpPr>
        <p:spPr>
          <a:xfrm>
            <a:off x="573104" y="1966132"/>
            <a:ext cx="2862241" cy="3818617"/>
          </a:xfrm>
          <a:prstGeom prst="roundRect">
            <a:avLst/>
          </a:prstGeom>
          <a:solidFill>
            <a:schemeClr val="bg2">
              <a:lumMod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D9A34D2-4B28-4209-8E61-8732508258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6836" y="1493985"/>
            <a:ext cx="3350985" cy="5026478"/>
          </a:xfrm>
          <a:prstGeom prst="rect">
            <a:avLst/>
          </a:prstGeom>
        </p:spPr>
      </p:pic>
      <p:pic>
        <p:nvPicPr>
          <p:cNvPr id="12" name="Picture 11">
            <a:extLst>
              <a:ext uri="{FF2B5EF4-FFF2-40B4-BE49-F238E27FC236}">
                <a16:creationId xmlns:a16="http://schemas.microsoft.com/office/drawing/2014/main" id="{BB2425B9-2F94-4CAD-AC14-80E128A877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0655" y="2162792"/>
            <a:ext cx="4246820" cy="3185115"/>
          </a:xfrm>
          <a:prstGeom prst="rect">
            <a:avLst/>
          </a:prstGeom>
        </p:spPr>
      </p:pic>
    </p:spTree>
    <p:extLst>
      <p:ext uri="{BB962C8B-B14F-4D97-AF65-F5344CB8AC3E}">
        <p14:creationId xmlns:p14="http://schemas.microsoft.com/office/powerpoint/2010/main" val="2253596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3845670" y="1041474"/>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9227477" y="4024033"/>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a:off x="10316745" y="1423804"/>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a:off x="3147582" y="116253"/>
            <a:ext cx="5409211" cy="1374100"/>
          </a:xfrm>
          <a:prstGeom prst="roundRect">
            <a:avLst/>
          </a:prstGeom>
          <a:solidFill>
            <a:srgbClr val="0091C4">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1802044" y="623096"/>
            <a:ext cx="8100285" cy="595427"/>
          </a:xfrm>
        </p:spPr>
        <p:txBody>
          <a:bodyPr>
            <a:noAutofit/>
          </a:bodyPr>
          <a:lstStyle/>
          <a:p>
            <a:r>
              <a:rPr lang="en-US" sz="5400" b="1" dirty="0">
                <a:latin typeface="Angsana New" panose="02020603050405020304" pitchFamily="18" charset="-34"/>
                <a:cs typeface="Angsana New" panose="02020603050405020304" pitchFamily="18" charset="-34"/>
              </a:rPr>
              <a:t>Fairmont Peace Hotel</a:t>
            </a:r>
            <a:endParaRPr lang="en-US" sz="5400" dirty="0">
              <a:latin typeface="Angsana New" panose="02020603050405020304" pitchFamily="18" charset="-34"/>
              <a:cs typeface="Angsana New" panose="02020603050405020304" pitchFamily="18" charset="-34"/>
            </a:endParaRPr>
          </a:p>
        </p:txBody>
      </p:sp>
      <p:sp>
        <p:nvSpPr>
          <p:cNvPr id="15" name="Subtitle 14">
            <a:extLst>
              <a:ext uri="{FF2B5EF4-FFF2-40B4-BE49-F238E27FC236}">
                <a16:creationId xmlns:a16="http://schemas.microsoft.com/office/drawing/2014/main" id="{7E3A34C9-90A9-4B91-AE29-39704CF5B2D3}"/>
              </a:ext>
            </a:extLst>
          </p:cNvPr>
          <p:cNvSpPr>
            <a:spLocks noGrp="1"/>
          </p:cNvSpPr>
          <p:nvPr>
            <p:ph type="subTitle" idx="1"/>
          </p:nvPr>
        </p:nvSpPr>
        <p:spPr>
          <a:xfrm>
            <a:off x="752579" y="1695524"/>
            <a:ext cx="3385190" cy="6262457"/>
          </a:xfrm>
        </p:spPr>
        <p:txBody>
          <a:bodyPr>
            <a:noAutofit/>
          </a:bodyPr>
          <a:lstStyle/>
          <a:p>
            <a:r>
              <a:rPr lang="en-US" sz="2200" dirty="0">
                <a:latin typeface="Times New Roman" panose="02020603050405020304" pitchFamily="18" charset="0"/>
                <a:cs typeface="Times New Roman" panose="02020603050405020304" pitchFamily="18" charset="0"/>
              </a:rPr>
              <a:t>The Fairmont Peace Hotel</a:t>
            </a:r>
            <a:r>
              <a:rPr lang="ar-SA" sz="220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in China, Shanghai was </a:t>
            </a:r>
            <a:r>
              <a:rPr lang="en-US" altLang="en-US" sz="2200" dirty="0">
                <a:latin typeface="Times New Roman" panose="02020603050405020304" pitchFamily="18" charset="0"/>
                <a:cs typeface="Times New Roman" panose="02020603050405020304" pitchFamily="18" charset="0"/>
              </a:rPr>
              <a:t>chosen because</a:t>
            </a:r>
            <a:r>
              <a:rPr lang="ar-SA" altLang="en-US" sz="2200" dirty="0">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it</a:t>
            </a:r>
            <a:r>
              <a:rPr lang="en-US" sz="2200" dirty="0">
                <a:latin typeface="Times New Roman" panose="02020603050405020304" pitchFamily="18" charset="0"/>
                <a:cs typeface="Times New Roman" panose="02020603050405020304" pitchFamily="18" charset="0"/>
              </a:rPr>
              <a:t> has been a landmark for more than a century. </a:t>
            </a:r>
          </a:p>
          <a:p>
            <a:r>
              <a:rPr lang="en-US" sz="2200" dirty="0">
                <a:latin typeface="Times New Roman" panose="02020603050405020304" pitchFamily="18" charset="0"/>
                <a:cs typeface="Times New Roman" panose="02020603050405020304" pitchFamily="18" charset="0"/>
              </a:rPr>
              <a:t>They have incorporated the old fashion that sparkle shines with new luster. The hotel is Located on the Bund facing the Pudong which are over the Huangpu River. </a:t>
            </a:r>
          </a:p>
          <a:p>
            <a:r>
              <a:rPr lang="en-US" sz="2200" dirty="0">
                <a:latin typeface="Times New Roman" panose="02020603050405020304" pitchFamily="18" charset="0"/>
                <a:cs typeface="Times New Roman" panose="02020603050405020304" pitchFamily="18" charset="0"/>
              </a:rPr>
              <a:t>It’s the perfect place to explore the beautiful view of Shanghai city.</a:t>
            </a:r>
            <a:endParaRPr lang="en-US" sz="2200" dirty="0">
              <a:effectLst/>
              <a:latin typeface="Times New Roman" panose="02020603050405020304" pitchFamily="18" charset="0"/>
              <a:cs typeface="Times New Roman" panose="02020603050405020304" pitchFamily="18" charset="0"/>
            </a:endParaRPr>
          </a:p>
        </p:txBody>
      </p:sp>
      <p:sp>
        <p:nvSpPr>
          <p:cNvPr id="17" name="Rectangle: Rounded Corners 16">
            <a:extLst>
              <a:ext uri="{FF2B5EF4-FFF2-40B4-BE49-F238E27FC236}">
                <a16:creationId xmlns:a16="http://schemas.microsoft.com/office/drawing/2014/main" id="{0CB1C4A8-942E-4CAA-BBF5-94AFAB87402B}"/>
              </a:ext>
            </a:extLst>
          </p:cNvPr>
          <p:cNvSpPr/>
          <p:nvPr/>
        </p:nvSpPr>
        <p:spPr>
          <a:xfrm>
            <a:off x="459842" y="1295026"/>
            <a:ext cx="3934358" cy="5562974"/>
          </a:xfrm>
          <a:prstGeom prst="roundRect">
            <a:avLst/>
          </a:prstGeom>
          <a:solidFill>
            <a:schemeClr val="bg2">
              <a:lumMod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520CC28-0166-4CDA-8D36-53796B2B2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9626" y="1695524"/>
            <a:ext cx="6219795" cy="4622328"/>
          </a:xfrm>
          <a:prstGeom prst="rect">
            <a:avLst/>
          </a:prstGeom>
        </p:spPr>
      </p:pic>
    </p:spTree>
    <p:extLst>
      <p:ext uri="{BB962C8B-B14F-4D97-AF65-F5344CB8AC3E}">
        <p14:creationId xmlns:p14="http://schemas.microsoft.com/office/powerpoint/2010/main" val="1004490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30A63-178A-45F3-A4AE-972E9829E61F}"/>
              </a:ext>
            </a:extLst>
          </p:cNvPr>
          <p:cNvSpPr>
            <a:spLocks noGrp="1"/>
          </p:cNvSpPr>
          <p:nvPr>
            <p:ph type="title"/>
          </p:nvPr>
        </p:nvSpPr>
        <p:spPr>
          <a:xfrm>
            <a:off x="2650434" y="159026"/>
            <a:ext cx="6016487" cy="1531663"/>
          </a:xfrm>
          <a:prstGeom prst="roundRect">
            <a:avLst/>
          </a:prstGeom>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b="1" dirty="0">
                <a:latin typeface="Angsana New" panose="02020603050405020304" pitchFamily="18" charset="-34"/>
                <a:cs typeface="Angsana New" panose="02020603050405020304" pitchFamily="18" charset="-34"/>
              </a:rPr>
              <a:t>Chrysler Building VS. Fairmount Peace Hotel</a:t>
            </a:r>
          </a:p>
        </p:txBody>
      </p:sp>
      <p:sp>
        <p:nvSpPr>
          <p:cNvPr id="3" name="Content Placeholder 2">
            <a:extLst>
              <a:ext uri="{FF2B5EF4-FFF2-40B4-BE49-F238E27FC236}">
                <a16:creationId xmlns:a16="http://schemas.microsoft.com/office/drawing/2014/main" id="{B0C81C6A-74BC-4BA0-8FD7-5852466620AA}"/>
              </a:ext>
            </a:extLst>
          </p:cNvPr>
          <p:cNvSpPr>
            <a:spLocks noGrp="1"/>
          </p:cNvSpPr>
          <p:nvPr>
            <p:ph idx="1"/>
          </p:nvPr>
        </p:nvSpPr>
        <p:spPr>
          <a:xfrm>
            <a:off x="876299" y="1825625"/>
            <a:ext cx="5006009" cy="4031836"/>
          </a:xfrm>
          <a:prstGeom prst="roundRect">
            <a:avLst/>
          </a:prstGeom>
        </p:spPr>
        <p:style>
          <a:lnRef idx="1">
            <a:schemeClr val="accent3"/>
          </a:lnRef>
          <a:fillRef idx="2">
            <a:schemeClr val="accent3"/>
          </a:fillRef>
          <a:effectRef idx="1">
            <a:schemeClr val="accent3"/>
          </a:effectRef>
          <a:fontRef idx="minor">
            <a:schemeClr val="dk1"/>
          </a:fontRef>
        </p:style>
        <p:txBody>
          <a:bodyPr>
            <a:noAutofit/>
          </a:bodyPr>
          <a:lstStyle/>
          <a:p>
            <a:pP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Chrysler building and Fairmount peace hotel are both Art-Deco style skyscrapers. </a:t>
            </a:r>
          </a:p>
          <a:p>
            <a:pPr>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They both prime business centers in their cities respectively to New York and Shanghai. </a:t>
            </a:r>
          </a:p>
          <a:p>
            <a:pPr>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They also provide a great view to the cities and are attraction cites. </a:t>
            </a:r>
          </a:p>
          <a:p>
            <a:pPr>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Fairmount peace hotel is close to the Bund International Architecture Exhibition and Heping Fandian</a:t>
            </a:r>
          </a:p>
        </p:txBody>
      </p:sp>
      <p:pic>
        <p:nvPicPr>
          <p:cNvPr id="4" name="Picture 3">
            <a:extLst>
              <a:ext uri="{FF2B5EF4-FFF2-40B4-BE49-F238E27FC236}">
                <a16:creationId xmlns:a16="http://schemas.microsoft.com/office/drawing/2014/main" id="{512C76A1-BA60-4B7C-B4FA-E79A5A33ED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305" y="1825625"/>
            <a:ext cx="3223073" cy="1961322"/>
          </a:xfrm>
          <a:prstGeom prst="rect">
            <a:avLst/>
          </a:prstGeom>
        </p:spPr>
      </p:pic>
      <p:pic>
        <p:nvPicPr>
          <p:cNvPr id="5" name="Picture 4">
            <a:extLst>
              <a:ext uri="{FF2B5EF4-FFF2-40B4-BE49-F238E27FC236}">
                <a16:creationId xmlns:a16="http://schemas.microsoft.com/office/drawing/2014/main" id="{F53DA639-C716-4D79-B3DA-36543EC229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8539" y="4041912"/>
            <a:ext cx="3223073" cy="2253472"/>
          </a:xfrm>
          <a:prstGeom prst="rect">
            <a:avLst/>
          </a:prstGeom>
        </p:spPr>
      </p:pic>
    </p:spTree>
    <p:extLst>
      <p:ext uri="{BB962C8B-B14F-4D97-AF65-F5344CB8AC3E}">
        <p14:creationId xmlns:p14="http://schemas.microsoft.com/office/powerpoint/2010/main" val="1732323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FEB86-A69A-4BF2-8628-BE8C043E795D}"/>
              </a:ext>
            </a:extLst>
          </p:cNvPr>
          <p:cNvSpPr>
            <a:spLocks noGrp="1"/>
          </p:cNvSpPr>
          <p:nvPr>
            <p:ph type="title"/>
          </p:nvPr>
        </p:nvSpPr>
        <p:spPr>
          <a:xfrm>
            <a:off x="1554480" y="370205"/>
            <a:ext cx="9700260" cy="1325563"/>
          </a:xfrm>
          <a:prstGeom prst="roundRect">
            <a:avLst/>
          </a:prstGeom>
        </p:spPr>
        <p:style>
          <a:lnRef idx="1">
            <a:schemeClr val="accent5"/>
          </a:lnRef>
          <a:fillRef idx="2">
            <a:schemeClr val="accent5"/>
          </a:fillRef>
          <a:effectRef idx="1">
            <a:schemeClr val="accent5"/>
          </a:effectRef>
          <a:fontRef idx="minor">
            <a:schemeClr val="dk1"/>
          </a:fontRef>
        </p:style>
        <p:txBody>
          <a:bodyPr>
            <a:normAutofit fontScale="90000"/>
          </a:bodyPr>
          <a:lstStyle/>
          <a:p>
            <a:pPr algn="ctr"/>
            <a:r>
              <a:rPr lang="en-US" b="1" dirty="0">
                <a:latin typeface="Angsana New" panose="02020603050405020304" pitchFamily="18" charset="-34"/>
                <a:cs typeface="Angsana New" panose="02020603050405020304" pitchFamily="18" charset="-34"/>
              </a:rPr>
              <a:t>Chrysler Building VS. Fairmount Peace Hotel</a:t>
            </a:r>
            <a:endParaRPr lang="en-US" b="1" dirty="0"/>
          </a:p>
        </p:txBody>
      </p:sp>
      <p:sp>
        <p:nvSpPr>
          <p:cNvPr id="3" name="Content Placeholder 2">
            <a:extLst>
              <a:ext uri="{FF2B5EF4-FFF2-40B4-BE49-F238E27FC236}">
                <a16:creationId xmlns:a16="http://schemas.microsoft.com/office/drawing/2014/main" id="{3475B8CC-8CF7-4517-ACF4-A9E315DFEA5F}"/>
              </a:ext>
            </a:extLst>
          </p:cNvPr>
          <p:cNvSpPr>
            <a:spLocks noGrp="1"/>
          </p:cNvSpPr>
          <p:nvPr>
            <p:ph idx="1"/>
          </p:nvPr>
        </p:nvSpPr>
        <p:spPr>
          <a:xfrm>
            <a:off x="838200" y="1825625"/>
            <a:ext cx="4236720" cy="4351338"/>
          </a:xfrm>
          <a:prstGeom prst="round2DiagRect">
            <a:avLst/>
          </a:prstGeom>
        </p:spPr>
        <p:style>
          <a:lnRef idx="1">
            <a:schemeClr val="accent3"/>
          </a:lnRef>
          <a:fillRef idx="2">
            <a:schemeClr val="accent3"/>
          </a:fillRef>
          <a:effectRef idx="1">
            <a:schemeClr val="accent3"/>
          </a:effectRef>
          <a:fontRef idx="minor">
            <a:schemeClr val="dk1"/>
          </a:fontRef>
        </p:style>
        <p:txBody>
          <a:bodyPr>
            <a:normAutofit fontScale="25000" lnSpcReduction="20000"/>
          </a:bodyPr>
          <a:lstStyle/>
          <a:p>
            <a:pPr>
              <a:lnSpc>
                <a:spcPct val="170000"/>
              </a:lnSpc>
              <a:buFont typeface="Courier New" panose="02070309020205020404" pitchFamily="49" charset="0"/>
              <a:buChar char="o"/>
            </a:pPr>
            <a:r>
              <a:rPr lang="en-US" sz="7200" dirty="0">
                <a:latin typeface="Times New Roman" panose="02020603050405020304" pitchFamily="18" charset="0"/>
                <a:cs typeface="Times New Roman" panose="02020603050405020304" pitchFamily="18" charset="0"/>
              </a:rPr>
              <a:t>Chrysler building was built from the period of the Great Depression in 1930- 1950. </a:t>
            </a:r>
          </a:p>
          <a:p>
            <a:pPr>
              <a:lnSpc>
                <a:spcPct val="170000"/>
              </a:lnSpc>
              <a:buFont typeface="Courier New" panose="02070309020205020404" pitchFamily="49" charset="0"/>
              <a:buChar char="o"/>
            </a:pPr>
            <a:r>
              <a:rPr lang="en-US" sz="7200" dirty="0">
                <a:latin typeface="Times New Roman" panose="02020603050405020304" pitchFamily="18" charset="0"/>
                <a:cs typeface="Times New Roman" panose="02020603050405020304" pitchFamily="18" charset="0"/>
              </a:rPr>
              <a:t>It’s a special building since it has a steel framework and build of brick.</a:t>
            </a:r>
          </a:p>
          <a:p>
            <a:pPr>
              <a:lnSpc>
                <a:spcPct val="170000"/>
              </a:lnSpc>
              <a:buFont typeface="Courier New" panose="02070309020205020404" pitchFamily="49" charset="0"/>
              <a:buChar char="o"/>
            </a:pPr>
            <a:r>
              <a:rPr lang="en-US" sz="7200" dirty="0">
                <a:latin typeface="Times New Roman" panose="02020603050405020304" pitchFamily="18" charset="0"/>
                <a:cs typeface="Times New Roman" panose="02020603050405020304" pitchFamily="18" charset="0"/>
              </a:rPr>
              <a:t>Fairmount Price hotel building has stood the test of time it was built in 1929 and almost a century now.</a:t>
            </a:r>
          </a:p>
          <a:p>
            <a:pPr marL="0" indent="0">
              <a:lnSpc>
                <a:spcPct val="120000"/>
              </a:lnSpc>
              <a:buNone/>
            </a:pPr>
            <a:r>
              <a:rPr lang="en-US" dirty="0"/>
              <a:t>  </a:t>
            </a:r>
          </a:p>
          <a:p>
            <a:pPr marL="0" indent="0">
              <a:buNone/>
            </a:pPr>
            <a:r>
              <a:rPr lang="en-US" dirty="0"/>
              <a:t>  </a:t>
            </a:r>
          </a:p>
        </p:txBody>
      </p:sp>
      <p:pic>
        <p:nvPicPr>
          <p:cNvPr id="4" name="Picture 3">
            <a:extLst>
              <a:ext uri="{FF2B5EF4-FFF2-40B4-BE49-F238E27FC236}">
                <a16:creationId xmlns:a16="http://schemas.microsoft.com/office/drawing/2014/main" id="{924BDF84-2A86-4D2C-9C65-A372BA7FB9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8061" y="1825625"/>
            <a:ext cx="3627120" cy="4351338"/>
          </a:xfrm>
          <a:prstGeom prst="rect">
            <a:avLst/>
          </a:prstGeom>
        </p:spPr>
      </p:pic>
    </p:spTree>
    <p:extLst>
      <p:ext uri="{BB962C8B-B14F-4D97-AF65-F5344CB8AC3E}">
        <p14:creationId xmlns:p14="http://schemas.microsoft.com/office/powerpoint/2010/main" val="3204746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A383F-F456-4700-87D4-4CE8597B6424}"/>
              </a:ext>
            </a:extLst>
          </p:cNvPr>
          <p:cNvSpPr>
            <a:spLocks noGrp="1"/>
          </p:cNvSpPr>
          <p:nvPr>
            <p:ph type="title"/>
          </p:nvPr>
        </p:nvSpPr>
        <p:spPr>
          <a:xfrm>
            <a:off x="838200" y="403225"/>
            <a:ext cx="10515600" cy="1325563"/>
          </a:xfrm>
          <a:prstGeom prst="roundRect">
            <a:avLst/>
          </a:prstGeom>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sz="5400" dirty="0">
                <a:latin typeface="Angsana New" panose="02020603050405020304" pitchFamily="18" charset="-34"/>
                <a:cs typeface="Angsana New" panose="02020603050405020304" pitchFamily="18" charset="-34"/>
              </a:rPr>
              <a:t> </a:t>
            </a:r>
            <a:r>
              <a:rPr lang="en-US" sz="5400" b="1" dirty="0">
                <a:latin typeface="Angsana New" panose="02020603050405020304" pitchFamily="18" charset="-34"/>
                <a:cs typeface="Angsana New" panose="02020603050405020304" pitchFamily="18" charset="-34"/>
              </a:rPr>
              <a:t>Critics of the Buildings</a:t>
            </a:r>
          </a:p>
        </p:txBody>
      </p:sp>
      <p:sp>
        <p:nvSpPr>
          <p:cNvPr id="3" name="Content Placeholder 2">
            <a:extLst>
              <a:ext uri="{FF2B5EF4-FFF2-40B4-BE49-F238E27FC236}">
                <a16:creationId xmlns:a16="http://schemas.microsoft.com/office/drawing/2014/main" id="{96604EF0-0881-48D7-8149-A2A3647E631B}"/>
              </a:ext>
            </a:extLst>
          </p:cNvPr>
          <p:cNvSpPr>
            <a:spLocks noGrp="1"/>
          </p:cNvSpPr>
          <p:nvPr>
            <p:ph idx="1"/>
          </p:nvPr>
        </p:nvSpPr>
        <p:spPr>
          <a:prstGeom prst="round2DiagRect">
            <a:avLst/>
          </a:prstGeom>
        </p:spPr>
        <p:style>
          <a:lnRef idx="1">
            <a:schemeClr val="accent3"/>
          </a:lnRef>
          <a:fillRef idx="2">
            <a:schemeClr val="accent3"/>
          </a:fillRef>
          <a:effectRef idx="1">
            <a:schemeClr val="accent3"/>
          </a:effectRef>
          <a:fontRef idx="minor">
            <a:schemeClr val="dk1"/>
          </a:fontRef>
        </p:style>
        <p:txBody>
          <a:bodyPr>
            <a:normAutofit fontScale="85000" lnSpcReduction="10000"/>
          </a:bodyPr>
          <a:lstStyle/>
          <a:p>
            <a:pPr>
              <a:lnSpc>
                <a:spcPct val="150000"/>
              </a:lnSpc>
              <a:buFont typeface="Wingdings" pitchFamily="2" charset="2"/>
              <a:buChar char="§"/>
            </a:pPr>
            <a:r>
              <a:rPr lang="en-US" dirty="0">
                <a:latin typeface="Times New Roman" panose="02020603050405020304" pitchFamily="18" charset="0"/>
                <a:cs typeface="Times New Roman" panose="02020603050405020304" pitchFamily="18" charset="0"/>
              </a:rPr>
              <a:t> The British never tolerated the art deco buildings. </a:t>
            </a:r>
          </a:p>
          <a:p>
            <a:pPr>
              <a:lnSpc>
                <a:spcPct val="150000"/>
              </a:lnSpc>
              <a:buFont typeface="Wingdings" pitchFamily="2" charset="2"/>
              <a:buChar char="§"/>
            </a:pPr>
            <a:r>
              <a:rPr lang="en-US" dirty="0">
                <a:latin typeface="Times New Roman" panose="02020603050405020304" pitchFamily="18" charset="0"/>
                <a:cs typeface="Times New Roman" panose="02020603050405020304" pitchFamily="18" charset="0"/>
              </a:rPr>
              <a:t>They had an attitude same as that of the Duke of Windsor. </a:t>
            </a:r>
          </a:p>
          <a:p>
            <a:pPr>
              <a:lnSpc>
                <a:spcPct val="150000"/>
              </a:lnSpc>
              <a:buFont typeface="Wingdings" pitchFamily="2" charset="2"/>
              <a:buChar char="§"/>
            </a:pPr>
            <a:r>
              <a:rPr lang="en-US" dirty="0">
                <a:latin typeface="Times New Roman" panose="02020603050405020304" pitchFamily="18" charset="0"/>
                <a:cs typeface="Times New Roman" panose="02020603050405020304" pitchFamily="18" charset="0"/>
              </a:rPr>
              <a:t>Ordinary people like the buildings a lot and they find them amazing cites.</a:t>
            </a:r>
          </a:p>
          <a:p>
            <a:pPr>
              <a:lnSpc>
                <a:spcPct val="150000"/>
              </a:lnSpc>
              <a:buFont typeface="Wingdings" pitchFamily="2" charset="2"/>
              <a:buChar char="§"/>
            </a:pPr>
            <a:r>
              <a:rPr lang="en-US" dirty="0">
                <a:latin typeface="Times New Roman" panose="02020603050405020304" pitchFamily="18" charset="0"/>
                <a:cs typeface="Times New Roman" panose="02020603050405020304" pitchFamily="18" charset="0"/>
              </a:rPr>
              <a:t>Some people find it a risk to human life. </a:t>
            </a:r>
          </a:p>
          <a:p>
            <a:pPr>
              <a:lnSpc>
                <a:spcPct val="150000"/>
              </a:lnSpc>
              <a:buFont typeface="Wingdings" pitchFamily="2" charset="2"/>
              <a:buChar char="§"/>
            </a:pPr>
            <a:r>
              <a:rPr lang="en-US" dirty="0">
                <a:latin typeface="Times New Roman" panose="02020603050405020304" pitchFamily="18" charset="0"/>
                <a:cs typeface="Times New Roman" panose="02020603050405020304" pitchFamily="18" charset="0"/>
              </a:rPr>
              <a:t>If such buildings happen to have errors then a large number of people could loose their lives in case it caves in.</a:t>
            </a:r>
          </a:p>
        </p:txBody>
      </p:sp>
    </p:spTree>
    <p:extLst>
      <p:ext uri="{BB962C8B-B14F-4D97-AF65-F5344CB8AC3E}">
        <p14:creationId xmlns:p14="http://schemas.microsoft.com/office/powerpoint/2010/main" val="2527975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E58845-3929-4DAC-99E6-E1217E398AD7}"/>
              </a:ext>
            </a:extLst>
          </p:cNvPr>
          <p:cNvSpPr>
            <a:spLocks noGrp="1"/>
          </p:cNvSpPr>
          <p:nvPr>
            <p:ph idx="1"/>
          </p:nvPr>
        </p:nvSpPr>
        <p:spPr>
          <a:prstGeom prst="round2DiagRect">
            <a:avLst/>
          </a:prstGeom>
        </p:spPr>
        <p:style>
          <a:lnRef idx="1">
            <a:schemeClr val="accent3"/>
          </a:lnRef>
          <a:fillRef idx="2">
            <a:schemeClr val="accent3"/>
          </a:fillRef>
          <a:effectRef idx="1">
            <a:schemeClr val="accent3"/>
          </a:effectRef>
          <a:fontRef idx="minor">
            <a:schemeClr val="dk1"/>
          </a:fontRef>
        </p:style>
        <p:txBody>
          <a:bodyPr>
            <a:normAutofit/>
          </a:bodyPr>
          <a:lstStyle/>
          <a:p>
            <a:pPr>
              <a:lnSpc>
                <a:spcPct val="150000"/>
              </a:lnSpc>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The buildings have a great impact to the economy of a nation. </a:t>
            </a:r>
          </a:p>
          <a:p>
            <a:pPr>
              <a:lnSpc>
                <a:spcPct val="150000"/>
              </a:lnSpc>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They are more spacious and can hold a large number of offices and businesses in them. </a:t>
            </a:r>
          </a:p>
          <a:p>
            <a:pPr>
              <a:lnSpc>
                <a:spcPct val="150000"/>
              </a:lnSpc>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The building s conserve space- land which is a limited resource in the urban centers hence they are recommendable. </a:t>
            </a:r>
          </a:p>
          <a:p>
            <a:pPr>
              <a:lnSpc>
                <a:spcPct val="150000"/>
              </a:lnSpc>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The buildings also beautify the sceneries of cities and this provides other platforms such as entertainment capturing scenes.</a:t>
            </a:r>
          </a:p>
        </p:txBody>
      </p:sp>
      <p:sp>
        <p:nvSpPr>
          <p:cNvPr id="6" name="Title 1">
            <a:extLst>
              <a:ext uri="{FF2B5EF4-FFF2-40B4-BE49-F238E27FC236}">
                <a16:creationId xmlns:a16="http://schemas.microsoft.com/office/drawing/2014/main" id="{22780926-22FE-4646-B38D-022CE55803D9}"/>
              </a:ext>
            </a:extLst>
          </p:cNvPr>
          <p:cNvSpPr txBox="1">
            <a:spLocks/>
          </p:cNvSpPr>
          <p:nvPr/>
        </p:nvSpPr>
        <p:spPr>
          <a:xfrm>
            <a:off x="838200" y="403225"/>
            <a:ext cx="10515600" cy="1325563"/>
          </a:xfrm>
          <a:prstGeom prst="round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5400" b="1" dirty="0">
                <a:latin typeface="Angsana New" panose="02020603050405020304" pitchFamily="18" charset="-34"/>
                <a:cs typeface="Angsana New" panose="02020603050405020304" pitchFamily="18" charset="-34"/>
              </a:rPr>
              <a:t> Own Criticism</a:t>
            </a:r>
          </a:p>
        </p:txBody>
      </p:sp>
    </p:spTree>
    <p:extLst>
      <p:ext uri="{BB962C8B-B14F-4D97-AF65-F5344CB8AC3E}">
        <p14:creationId xmlns:p14="http://schemas.microsoft.com/office/powerpoint/2010/main" val="603556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Comparison of the buildings </a:t>
            </a:r>
            <a:endParaRPr lang="en-US" dirty="0"/>
          </a:p>
        </p:txBody>
      </p:sp>
      <p:sp>
        <p:nvSpPr>
          <p:cNvPr id="3" name="Content Placeholder 2"/>
          <p:cNvSpPr>
            <a:spLocks noGrp="1"/>
          </p:cNvSpPr>
          <p:nvPr>
            <p:ph idx="1"/>
          </p:nvPr>
        </p:nvSpPr>
        <p:spPr/>
        <p:txBody>
          <a:bodyPr/>
          <a:lstStyle/>
          <a:p>
            <a:r>
              <a:rPr lang="en-US" dirty="0"/>
              <a:t>Chrysler building is taller (in height) than Fairmount Peace Hotel. Eastern Colombia on the other hand has a medium height, neither is it too tall nor is it too short.</a:t>
            </a:r>
          </a:p>
          <a:p>
            <a:r>
              <a:rPr lang="en-US" dirty="0"/>
              <a:t>Chrysler building is vertical with the </a:t>
            </a:r>
            <a:r>
              <a:rPr lang="en-US" dirty="0" smtClean="0"/>
              <a:t>stalls </a:t>
            </a:r>
            <a:r>
              <a:rPr lang="en-US" dirty="0"/>
              <a:t>moving upwards while Fairmount Peace hotel has its rooms arranged horizontally.  </a:t>
            </a:r>
          </a:p>
          <a:p>
            <a:r>
              <a:rPr lang="en-US" dirty="0"/>
              <a:t>One similarity between the three buildings is that </a:t>
            </a:r>
            <a:r>
              <a:rPr lang="en-US" dirty="0" smtClean="0"/>
              <a:t>they are </a:t>
            </a:r>
            <a:r>
              <a:rPr lang="en-US" dirty="0"/>
              <a:t>attractive and beautiful. Their designs and architect are superb. </a:t>
            </a:r>
          </a:p>
        </p:txBody>
      </p:sp>
    </p:spTree>
    <p:extLst>
      <p:ext uri="{BB962C8B-B14F-4D97-AF65-F5344CB8AC3E}">
        <p14:creationId xmlns:p14="http://schemas.microsoft.com/office/powerpoint/2010/main" val="2399446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Criticism </a:t>
            </a:r>
            <a:endParaRPr lang="en-US" dirty="0"/>
          </a:p>
        </p:txBody>
      </p:sp>
      <p:sp>
        <p:nvSpPr>
          <p:cNvPr id="3" name="Content Placeholder 2"/>
          <p:cNvSpPr>
            <a:spLocks noGrp="1"/>
          </p:cNvSpPr>
          <p:nvPr>
            <p:ph idx="1"/>
          </p:nvPr>
        </p:nvSpPr>
        <p:spPr/>
        <p:txBody>
          <a:bodyPr>
            <a:normAutofit lnSpcReduction="10000"/>
          </a:bodyPr>
          <a:lstStyle/>
          <a:p>
            <a:r>
              <a:rPr lang="en-US" dirty="0"/>
              <a:t>The Chrysler building has the ordinary design like other skyscrapers. It would have been better if it was circular (round) as it goes up. </a:t>
            </a:r>
            <a:endParaRPr lang="en-US" dirty="0" smtClean="0"/>
          </a:p>
          <a:p>
            <a:r>
              <a:rPr lang="en-US" dirty="0" smtClean="0"/>
              <a:t>The </a:t>
            </a:r>
            <a:r>
              <a:rPr lang="en-US" dirty="0"/>
              <a:t>top of the Chrysler building shows no creativity. The building could have been more peculiar if it had some designs at the top</a:t>
            </a:r>
            <a:r>
              <a:rPr lang="en-US" dirty="0" smtClean="0"/>
              <a:t>. The pointed end is not attractive at all.</a:t>
            </a:r>
            <a:endParaRPr lang="en-US" dirty="0"/>
          </a:p>
          <a:p>
            <a:r>
              <a:rPr lang="en-US" dirty="0"/>
              <a:t>Fairmount Peace Hotel is just like any other building. It does not have any unique designs and paintings. Also, the building is short, it would have been better if it was tall. </a:t>
            </a:r>
          </a:p>
          <a:p>
            <a:r>
              <a:rPr lang="en-US" dirty="0"/>
              <a:t>Eastern Columbia just like Fairmount Peace Hotel does not have the advantage of being very tall. The designing is also ordinary with </a:t>
            </a:r>
            <a:r>
              <a:rPr lang="en-US" dirty="0" smtClean="0"/>
              <a:t>no creativity or </a:t>
            </a:r>
            <a:r>
              <a:rPr lang="en-US" dirty="0"/>
              <a:t>uniqueness. </a:t>
            </a:r>
          </a:p>
        </p:txBody>
      </p:sp>
    </p:spTree>
    <p:extLst>
      <p:ext uri="{BB962C8B-B14F-4D97-AF65-F5344CB8AC3E}">
        <p14:creationId xmlns:p14="http://schemas.microsoft.com/office/powerpoint/2010/main" val="1048000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CD7A69-F400-418B-A7CA-9D4AB27237AC}"/>
              </a:ext>
            </a:extLst>
          </p:cNvPr>
          <p:cNvSpPr>
            <a:spLocks noGrp="1"/>
          </p:cNvSpPr>
          <p:nvPr>
            <p:ph idx="1"/>
          </p:nvPr>
        </p:nvSpPr>
        <p:spPr>
          <a:prstGeom prst="round2DiagRect">
            <a:avLst/>
          </a:prstGeom>
        </p:spPr>
        <p:style>
          <a:lnRef idx="1">
            <a:schemeClr val="accent3"/>
          </a:lnRef>
          <a:fillRef idx="2">
            <a:schemeClr val="accent3"/>
          </a:fillRef>
          <a:effectRef idx="1">
            <a:schemeClr val="accent3"/>
          </a:effectRef>
          <a:fontRef idx="minor">
            <a:schemeClr val="dk1"/>
          </a:fontRef>
        </p:style>
        <p:txBody>
          <a:bodyPr>
            <a:normAutofit/>
          </a:bodyPr>
          <a:lstStyle/>
          <a:p>
            <a:pPr>
              <a:lnSpc>
                <a:spcPct val="150000"/>
              </a:lnSpc>
            </a:pPr>
            <a:endParaRPr lang="en-US" dirty="0">
              <a:latin typeface="Times New Roman" panose="02020603050405020304" pitchFamily="18" charset="0"/>
              <a:cs typeface="Times New Roman" panose="02020603050405020304" pitchFamily="18" charset="0"/>
            </a:endParaRPr>
          </a:p>
          <a:p>
            <a:pPr>
              <a:lnSpc>
                <a:spcPct val="150000"/>
              </a:lnSpc>
            </a:pPr>
            <a:r>
              <a:rPr lang="en-US" sz="2000" dirty="0">
                <a:latin typeface="Times New Roman" panose="02020603050405020304" pitchFamily="18" charset="0"/>
                <a:cs typeface="Times New Roman" panose="02020603050405020304" pitchFamily="18" charset="0"/>
              </a:rPr>
              <a:t>Art Deco invention has led to subsequent development of the architectural industry. </a:t>
            </a:r>
          </a:p>
          <a:p>
            <a:pPr>
              <a:lnSpc>
                <a:spcPct val="150000"/>
              </a:lnSpc>
            </a:pPr>
            <a:r>
              <a:rPr lang="en-US" sz="2000" dirty="0">
                <a:latin typeface="Times New Roman" panose="02020603050405020304" pitchFamily="18" charset="0"/>
                <a:cs typeface="Times New Roman" panose="02020603050405020304" pitchFamily="18" charset="0"/>
              </a:rPr>
              <a:t>The efforts that have been made, not only mark the development of a city but also creates employment opportunities for thousands.</a:t>
            </a:r>
          </a:p>
          <a:p>
            <a:pPr>
              <a:lnSpc>
                <a:spcPct val="150000"/>
              </a:lnSpc>
            </a:pPr>
            <a:r>
              <a:rPr lang="en-US" sz="2000" dirty="0">
                <a:latin typeface="Times New Roman" panose="02020603050405020304" pitchFamily="18" charset="0"/>
                <a:cs typeface="Times New Roman" panose="02020603050405020304" pitchFamily="18" charset="0"/>
              </a:rPr>
              <a:t>There should be further inventions of different styles that mark Art Deco just as the technology is advancing.</a:t>
            </a:r>
          </a:p>
        </p:txBody>
      </p:sp>
      <p:sp>
        <p:nvSpPr>
          <p:cNvPr id="5" name="Title 1">
            <a:extLst>
              <a:ext uri="{FF2B5EF4-FFF2-40B4-BE49-F238E27FC236}">
                <a16:creationId xmlns:a16="http://schemas.microsoft.com/office/drawing/2014/main" id="{3ED66878-F5F8-FD4B-A50F-BDAF41A9DE28}"/>
              </a:ext>
            </a:extLst>
          </p:cNvPr>
          <p:cNvSpPr txBox="1">
            <a:spLocks/>
          </p:cNvSpPr>
          <p:nvPr/>
        </p:nvSpPr>
        <p:spPr>
          <a:xfrm>
            <a:off x="977900" y="365125"/>
            <a:ext cx="10515600" cy="1325563"/>
          </a:xfrm>
          <a:prstGeom prst="round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5400" b="1" dirty="0">
                <a:latin typeface="Angsana New" panose="02020603050405020304" pitchFamily="18" charset="-34"/>
                <a:cs typeface="Angsana New" panose="02020603050405020304" pitchFamily="18" charset="-34"/>
              </a:rPr>
              <a:t>Conclusion</a:t>
            </a:r>
          </a:p>
        </p:txBody>
      </p:sp>
    </p:spTree>
    <p:extLst>
      <p:ext uri="{BB962C8B-B14F-4D97-AF65-F5344CB8AC3E}">
        <p14:creationId xmlns:p14="http://schemas.microsoft.com/office/powerpoint/2010/main" val="1747835570"/>
      </p:ext>
    </p:extLst>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1C5A0894-324E-45AC-BDE9-39AF8C4F40F2}" vid="{7C58A6F4-96E1-46EC-9DB7-E3CA3861B929}"/>
    </a:ext>
  </a:extLst>
</a:theme>
</file>

<file path=docProps/app.xml><?xml version="1.0" encoding="utf-8"?>
<Properties xmlns="http://schemas.openxmlformats.org/officeDocument/2006/extended-properties" xmlns:vt="http://schemas.openxmlformats.org/officeDocument/2006/docPropsVTypes">
  <Template>Theme1</Template>
  <TotalTime>1000</TotalTime>
  <Words>852</Words>
  <Application>Microsoft Office PowerPoint</Application>
  <PresentationFormat>Widescreen</PresentationFormat>
  <Paragraphs>54</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Angsana New</vt:lpstr>
      <vt:lpstr>Arial</vt:lpstr>
      <vt:lpstr>Calibri</vt:lpstr>
      <vt:lpstr>Calibri Light</vt:lpstr>
      <vt:lpstr>Courier New</vt:lpstr>
      <vt:lpstr>Times New Roman</vt:lpstr>
      <vt:lpstr>Wingdings</vt:lpstr>
      <vt:lpstr>Theme1</vt:lpstr>
      <vt:lpstr>Art Deco</vt:lpstr>
      <vt:lpstr>INTRODUCING ART DECO</vt:lpstr>
      <vt:lpstr>Art Deco</vt:lpstr>
      <vt:lpstr>Chrysler Building</vt:lpstr>
      <vt:lpstr>Chrysler Building</vt:lpstr>
      <vt:lpstr>Eastern Columbia</vt:lpstr>
      <vt:lpstr>Fairmont Peace Hotel</vt:lpstr>
      <vt:lpstr>Chrysler Building VS. Fairmount Peace Hotel</vt:lpstr>
      <vt:lpstr>Chrysler Building VS. Fairmount Peace Hotel</vt:lpstr>
      <vt:lpstr> Critics of the Buildings</vt:lpstr>
      <vt:lpstr>PowerPoint Presentation</vt:lpstr>
      <vt:lpstr> Comparison of the buildings </vt:lpstr>
      <vt:lpstr>Criticism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 h</dc:creator>
  <cp:lastModifiedBy>hp</cp:lastModifiedBy>
  <cp:revision>37</cp:revision>
  <dcterms:created xsi:type="dcterms:W3CDTF">2020-04-04T18:36:51Z</dcterms:created>
  <dcterms:modified xsi:type="dcterms:W3CDTF">2020-04-15T20:13:39Z</dcterms:modified>
</cp:coreProperties>
</file>